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0"/>
  </p:notesMasterIdLst>
  <p:sldIdLst>
    <p:sldId id="256" r:id="rId3"/>
    <p:sldId id="257" r:id="rId4"/>
    <p:sldId id="283" r:id="rId5"/>
    <p:sldId id="258" r:id="rId6"/>
    <p:sldId id="282" r:id="rId7"/>
    <p:sldId id="280" r:id="rId8"/>
    <p:sldId id="259" r:id="rId9"/>
    <p:sldId id="260" r:id="rId10"/>
    <p:sldId id="261" r:id="rId11"/>
    <p:sldId id="262" r:id="rId12"/>
    <p:sldId id="284" r:id="rId13"/>
    <p:sldId id="263" r:id="rId14"/>
    <p:sldId id="264" r:id="rId15"/>
    <p:sldId id="285" r:id="rId16"/>
    <p:sldId id="265" r:id="rId17"/>
    <p:sldId id="267" r:id="rId18"/>
    <p:sldId id="28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931" autoAdjust="0"/>
  </p:normalViewPr>
  <p:slideViewPr>
    <p:cSldViewPr snapToGrid="0" snapToObjects="1">
      <p:cViewPr>
        <p:scale>
          <a:sx n="100" d="100"/>
          <a:sy n="100" d="100"/>
        </p:scale>
        <p:origin x="48" y="5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CBB8E4-0978-420E-B9C0-2CFE91E9E999}" type="datetimeFigureOut">
              <a:rPr lang="ko-KR" altLang="en-US" smtClean="0"/>
              <a:t>2024-08-05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AC8AE9-E1FD-4E67-B397-6CAC31714A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053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365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42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6022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0133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6436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58013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4314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경청해 주셔서 감사합니다</a:t>
            </a:r>
            <a:r>
              <a:rPr lang="en-US" altLang="ko-KR" dirty="0"/>
              <a:t>. </a:t>
            </a:r>
            <a:r>
              <a:rPr lang="ko-KR" altLang="en-US" dirty="0"/>
              <a:t>이제 여러분의 질문을 받겠습니다</a:t>
            </a:r>
            <a:r>
              <a:rPr lang="en-US" altLang="ko-KR" dirty="0"/>
              <a:t>. </a:t>
            </a:r>
            <a:r>
              <a:rPr lang="ko-KR" altLang="en-US" dirty="0"/>
              <a:t>자유롭게 질문해 주세요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9527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812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188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279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8666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기존 유사 앱은 모두 영어로 제공되며</a:t>
            </a:r>
            <a:r>
              <a:rPr lang="en-US" altLang="ko-KR" dirty="0"/>
              <a:t>, </a:t>
            </a:r>
            <a:r>
              <a:rPr lang="ko-KR" altLang="en-US" dirty="0"/>
              <a:t>한글 번역을 지원하지 않습니다</a:t>
            </a:r>
            <a:r>
              <a:rPr lang="en-US" altLang="ko-KR" dirty="0"/>
              <a:t>. </a:t>
            </a:r>
            <a:r>
              <a:rPr lang="ko-KR" altLang="en-US" dirty="0"/>
              <a:t>그래서 국내 사용자들이 적응하기 어렵죠</a:t>
            </a:r>
            <a:r>
              <a:rPr lang="en-US" altLang="ko-KR" dirty="0"/>
              <a:t>. Swim Tutor</a:t>
            </a:r>
            <a:r>
              <a:rPr lang="ko-KR" altLang="en-US" dirty="0"/>
              <a:t>는 한국어 지원과 국내 사용자 친화적인 </a:t>
            </a:r>
            <a:r>
              <a:rPr lang="en-US" altLang="ko-KR" dirty="0"/>
              <a:t>UI/UX</a:t>
            </a:r>
            <a:r>
              <a:rPr lang="ko-KR" altLang="en-US" dirty="0"/>
              <a:t>를 제공합니다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418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587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287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803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AC8AE9-E1FD-4E67-B397-6CAC31714A3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938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922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1459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1253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87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0650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4946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2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947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0487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8046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0440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7987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5616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4119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0881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1752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38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34" charset="-127"/>
              </a:defRPr>
            </a:lvl1pPr>
          </a:lstStyle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34" charset="-127"/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34" charset="-127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맑은 고딕" panose="020B0503020000020004" pitchFamily="34" charset="-127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맑은 고딕" panose="020B0503020000020004" pitchFamily="34" charset="-127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맑은 고딕" panose="020B0503020000020004" pitchFamily="34" charset="-127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맑은 고딕" panose="020B0503020000020004" pitchFamily="34" charset="-127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맑은 고딕" panose="020B0503020000020004" pitchFamily="34" charset="-127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pPr/>
              <a:t>8/5/2024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6181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1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400">
                <a:solidFill>
                  <a:srgbClr val="0B0084"/>
                </a:solidFill>
              </a:defRPr>
            </a:pPr>
            <a:r>
              <a:rPr lang="en-US" altLang="ko-KR" b="1" dirty="0"/>
              <a:t>Swim Strategy Aqua Mentor</a:t>
            </a:r>
            <a:endParaRPr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defRPr>
                <a:solidFill>
                  <a:srgbClr val="0B0084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효과적인 수영 실력 향상을 위한</a:t>
            </a:r>
            <a:br>
              <a:rPr lang="en-US" altLang="ko-KR" b="1" dirty="0">
                <a:ea typeface="맑은 고딕" panose="020B0503020000020004" pitchFamily="34" charset="-127"/>
              </a:rPr>
            </a:br>
            <a:r>
              <a:rPr b="1" dirty="0" err="1">
                <a:ea typeface="맑은 고딕" panose="020B0503020000020004" pitchFamily="34" charset="-127"/>
              </a:rPr>
              <a:t>맞춤형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솔루션</a:t>
            </a:r>
            <a:endParaRPr b="1" dirty="0">
              <a:ea typeface="맑은 고딕" panose="020B0503020000020004" pitchFamily="34" charset="-127"/>
            </a:endParaRPr>
          </a:p>
          <a:p>
            <a:r>
              <a:rPr b="1" dirty="0" err="1">
                <a:ea typeface="맑은 고딕" panose="020B0503020000020004" pitchFamily="34" charset="-127"/>
              </a:rPr>
              <a:t>수영쌤</a:t>
            </a:r>
            <a:endParaRPr b="1" dirty="0">
              <a:ea typeface="맑은 고딕" panose="020B0503020000020004" pitchFamily="34" charset="-127"/>
            </a:endParaRPr>
          </a:p>
        </p:txBody>
      </p:sp>
      <p:pic>
        <p:nvPicPr>
          <p:cNvPr id="4" name="Picture 3" descr="swimtutor-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556" y="457200"/>
            <a:ext cx="3055289" cy="1143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기술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스택</a:t>
            </a:r>
            <a:r>
              <a:rPr b="1" dirty="0">
                <a:ea typeface="맑은 고딕" panose="020B0503020000020004" pitchFamily="34" charset="-127"/>
              </a:rPr>
              <a:t> 및 </a:t>
            </a:r>
            <a:r>
              <a:rPr b="1" dirty="0" err="1">
                <a:ea typeface="맑은 고딕" panose="020B0503020000020004" pitchFamily="34" charset="-127"/>
              </a:rPr>
              <a:t>개발</a:t>
            </a:r>
            <a:r>
              <a:rPr lang="en-US" b="1" dirty="0">
                <a:ea typeface="맑은 고딕" panose="020B0503020000020004" pitchFamily="34" charset="-127"/>
              </a:rPr>
              <a:t> </a:t>
            </a:r>
            <a:r>
              <a:rPr lang="ko-KR" altLang="en-US" b="1" dirty="0">
                <a:ea typeface="맑은 고딕" panose="020B0503020000020004" pitchFamily="34" charset="-127"/>
              </a:rPr>
              <a:t>과정</a:t>
            </a:r>
            <a:endParaRPr b="1" dirty="0">
              <a:ea typeface="맑은 고딕" panose="020B0503020000020004" pitchFamily="34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사용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기술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소개</a:t>
            </a:r>
            <a:endParaRPr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 err="1">
                <a:ea typeface="맑은 고딕" panose="020B0503020000020004" pitchFamily="34" charset="-127"/>
              </a:rPr>
              <a:t>프론트엔드</a:t>
            </a:r>
            <a:r>
              <a:rPr lang="en-US" altLang="ko-KR" b="1" dirty="0">
                <a:ea typeface="맑은 고딕" panose="020B0503020000020004" pitchFamily="34" charset="-127"/>
              </a:rPr>
              <a:t>: </a:t>
            </a:r>
            <a:r>
              <a:rPr b="1" dirty="0">
                <a:ea typeface="맑은 고딕" panose="020B0503020000020004" pitchFamily="34" charset="-127"/>
              </a:rPr>
              <a:t>React, </a:t>
            </a:r>
            <a:r>
              <a:rPr lang="en-US" b="1" dirty="0">
                <a:ea typeface="맑은 고딕" panose="020B0503020000020004" pitchFamily="34" charset="-127"/>
              </a:rPr>
              <a:t>Tailwind</a:t>
            </a: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 err="1">
                <a:ea typeface="맑은 고딕" panose="020B0503020000020004" pitchFamily="34" charset="-127"/>
              </a:rPr>
              <a:t>백엔드</a:t>
            </a:r>
            <a:r>
              <a:rPr lang="en-US" altLang="ko-KR" b="1" dirty="0">
                <a:ea typeface="맑은 고딕" panose="020B0503020000020004" pitchFamily="34" charset="-127"/>
              </a:rPr>
              <a:t>: </a:t>
            </a:r>
            <a:r>
              <a:rPr b="1" dirty="0">
                <a:ea typeface="맑은 고딕" panose="020B0503020000020004" pitchFamily="34" charset="-127"/>
              </a:rPr>
              <a:t>Java (JDK17), Springboot3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데이터 연동</a:t>
            </a:r>
            <a:r>
              <a:rPr lang="en-US" altLang="ko-KR" b="1" dirty="0">
                <a:ea typeface="맑은 고딕" panose="020B0503020000020004" pitchFamily="34" charset="-127"/>
              </a:rPr>
              <a:t>: </a:t>
            </a:r>
            <a:r>
              <a:rPr b="1" dirty="0" err="1">
                <a:ea typeface="맑은 고딕" panose="020B0503020000020004" pitchFamily="34" charset="-127"/>
              </a:rPr>
              <a:t>HealthConnect</a:t>
            </a:r>
            <a:r>
              <a:rPr b="1" dirty="0">
                <a:ea typeface="맑은 고딕" panose="020B0503020000020004" pitchFamily="34" charset="-127"/>
              </a:rPr>
              <a:t> API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en-US" b="1" dirty="0">
                <a:ea typeface="맑은 고딕" panose="020B0503020000020004" pitchFamily="34" charset="-127"/>
              </a:rPr>
              <a:t>DBMS: MySQL</a:t>
            </a:r>
            <a:endParaRPr b="1" dirty="0">
              <a:ea typeface="맑은 고딕" panose="020B0503020000020004" pitchFamily="34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기술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스택</a:t>
            </a:r>
            <a:r>
              <a:rPr b="1" dirty="0">
                <a:ea typeface="맑은 고딕" panose="020B0503020000020004" pitchFamily="34" charset="-127"/>
              </a:rPr>
              <a:t> 및 </a:t>
            </a:r>
            <a:r>
              <a:rPr b="1" dirty="0" err="1">
                <a:ea typeface="맑은 고딕" panose="020B0503020000020004" pitchFamily="34" charset="-127"/>
              </a:rPr>
              <a:t>개발</a:t>
            </a:r>
            <a:r>
              <a:rPr lang="en-US" b="1" dirty="0">
                <a:ea typeface="맑은 고딕" panose="020B0503020000020004" pitchFamily="34" charset="-127"/>
              </a:rPr>
              <a:t> </a:t>
            </a:r>
            <a:r>
              <a:rPr lang="ko-KR" altLang="en-US" b="1" dirty="0">
                <a:ea typeface="맑은 고딕" panose="020B0503020000020004" pitchFamily="34" charset="-127"/>
              </a:rPr>
              <a:t>과정</a:t>
            </a:r>
            <a:endParaRPr b="1" dirty="0">
              <a:ea typeface="맑은 고딕" panose="020B0503020000020004" pitchFamily="34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개발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과정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설명</a:t>
            </a:r>
            <a:endParaRPr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기획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단계</a:t>
            </a:r>
            <a:r>
              <a:rPr lang="en-US" b="1" dirty="0">
                <a:ea typeface="맑은 고딕" panose="020B0503020000020004" pitchFamily="34" charset="-127"/>
              </a:rPr>
              <a:t>: </a:t>
            </a:r>
            <a:r>
              <a:rPr lang="ko-KR" altLang="en-US" b="1" dirty="0">
                <a:ea typeface="맑은 고딕" panose="020B0503020000020004" pitchFamily="34" charset="-127"/>
              </a:rPr>
              <a:t>사용자 요구사항 분석</a:t>
            </a:r>
            <a:r>
              <a:rPr lang="en-US" altLang="ko-KR" b="1" dirty="0">
                <a:ea typeface="맑은 고딕" panose="020B0503020000020004" pitchFamily="34" charset="-127"/>
              </a:rPr>
              <a:t>, </a:t>
            </a:r>
            <a:r>
              <a:rPr lang="ko-KR" altLang="en-US" b="1" dirty="0">
                <a:ea typeface="맑은 고딕" panose="020B0503020000020004" pitchFamily="34" charset="-127"/>
              </a:rPr>
              <a:t>기능 정의</a:t>
            </a:r>
            <a:endParaRPr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디자인</a:t>
            </a:r>
            <a:r>
              <a:rPr b="1" dirty="0">
                <a:ea typeface="맑은 고딕" panose="020B0503020000020004" pitchFamily="34" charset="-127"/>
              </a:rPr>
              <a:t> 및 </a:t>
            </a:r>
            <a:r>
              <a:rPr b="1" dirty="0" err="1">
                <a:ea typeface="맑은 고딕" panose="020B0503020000020004" pitchFamily="34" charset="-127"/>
              </a:rPr>
              <a:t>프로토타입</a:t>
            </a:r>
            <a:r>
              <a:rPr lang="en-US" b="1" dirty="0">
                <a:ea typeface="맑은 고딕" panose="020B0503020000020004" pitchFamily="34" charset="-127"/>
              </a:rPr>
              <a:t>: UX </a:t>
            </a:r>
            <a:r>
              <a:rPr lang="ko-KR" altLang="en-US" b="1" dirty="0">
                <a:ea typeface="맑은 고딕" panose="020B0503020000020004" pitchFamily="34" charset="-127"/>
              </a:rPr>
              <a:t>디자인</a:t>
            </a:r>
            <a:r>
              <a:rPr lang="en-US" altLang="ko-KR" b="1" dirty="0">
                <a:ea typeface="맑은 고딕" panose="020B0503020000020004" pitchFamily="34" charset="-127"/>
              </a:rPr>
              <a:t>, </a:t>
            </a:r>
            <a:r>
              <a:rPr lang="ko-KR" altLang="en-US" b="1" dirty="0">
                <a:ea typeface="맑은 고딕" panose="020B0503020000020004" pitchFamily="34" charset="-127"/>
              </a:rPr>
              <a:t>프로토타입 제작</a:t>
            </a:r>
            <a:endParaRPr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개발</a:t>
            </a:r>
            <a:r>
              <a:rPr b="1" dirty="0">
                <a:ea typeface="맑은 고딕" panose="020B0503020000020004" pitchFamily="34" charset="-127"/>
              </a:rPr>
              <a:t> 및 </a:t>
            </a:r>
            <a:r>
              <a:rPr b="1" dirty="0" err="1">
                <a:ea typeface="맑은 고딕" panose="020B0503020000020004" pitchFamily="34" charset="-127"/>
              </a:rPr>
              <a:t>테스트</a:t>
            </a:r>
            <a:r>
              <a:rPr lang="en-US" b="1" dirty="0">
                <a:ea typeface="맑은 고딕" panose="020B0503020000020004" pitchFamily="34" charset="-127"/>
              </a:rPr>
              <a:t>: </a:t>
            </a:r>
            <a:r>
              <a:rPr lang="ko-KR" altLang="en-US" b="1" dirty="0">
                <a:ea typeface="맑은 고딕" panose="020B0503020000020004" pitchFamily="34" charset="-127"/>
              </a:rPr>
              <a:t>기능 개발</a:t>
            </a:r>
            <a:r>
              <a:rPr lang="en-US" altLang="ko-KR" b="1" dirty="0">
                <a:ea typeface="맑은 고딕" panose="020B0503020000020004" pitchFamily="34" charset="-127"/>
              </a:rPr>
              <a:t>, </a:t>
            </a:r>
            <a:r>
              <a:rPr lang="ko-KR" altLang="en-US" b="1" dirty="0">
                <a:ea typeface="맑은 고딕" panose="020B0503020000020004" pitchFamily="34" charset="-127"/>
              </a:rPr>
              <a:t>유닛 테스트</a:t>
            </a:r>
            <a:r>
              <a:rPr lang="en-US" altLang="ko-KR" b="1" dirty="0">
                <a:ea typeface="맑은 고딕" panose="020B0503020000020004" pitchFamily="34" charset="-127"/>
              </a:rPr>
              <a:t>, </a:t>
            </a:r>
            <a:r>
              <a:rPr lang="ko-KR" altLang="en-US" b="1" dirty="0">
                <a:ea typeface="맑은 고딕" panose="020B0503020000020004" pitchFamily="34" charset="-127"/>
              </a:rPr>
              <a:t>통합 테스트</a:t>
            </a:r>
            <a:endParaRPr b="1" dirty="0"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6600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/>
              <a:t>프로젝트</a:t>
            </a:r>
            <a:r>
              <a:rPr b="1" dirty="0"/>
              <a:t> </a:t>
            </a:r>
            <a:r>
              <a:rPr b="1" dirty="0" err="1"/>
              <a:t>진행</a:t>
            </a:r>
            <a:r>
              <a:rPr b="1" dirty="0"/>
              <a:t> </a:t>
            </a:r>
            <a:r>
              <a:rPr b="1" dirty="0" err="1"/>
              <a:t>상황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현재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진행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상태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기본 기능 개발 완료</a:t>
            </a:r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주요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마일스톤</a:t>
            </a:r>
            <a:r>
              <a:rPr b="1" dirty="0">
                <a:ea typeface="맑은 고딕" panose="020B0503020000020004" pitchFamily="34" charset="-127"/>
              </a:rPr>
              <a:t> 및 </a:t>
            </a:r>
            <a:r>
              <a:rPr b="1" dirty="0" err="1">
                <a:ea typeface="맑은 고딕" panose="020B0503020000020004" pitchFamily="34" charset="-127"/>
              </a:rPr>
              <a:t>일정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베타 출시</a:t>
            </a:r>
            <a:r>
              <a:rPr lang="en-US" altLang="ko-KR" b="1" dirty="0">
                <a:ea typeface="맑은 고딕" panose="020B0503020000020004" pitchFamily="34" charset="-127"/>
              </a:rPr>
              <a:t>: 2024</a:t>
            </a:r>
            <a:r>
              <a:rPr lang="ko-KR" altLang="en-US" b="1" dirty="0">
                <a:ea typeface="맑은 고딕" panose="020B0503020000020004" pitchFamily="34" charset="-127"/>
              </a:rPr>
              <a:t>년 </a:t>
            </a:r>
            <a:r>
              <a:rPr lang="en-US" altLang="ko-KR" b="1" dirty="0">
                <a:ea typeface="맑은 고딕" panose="020B0503020000020004" pitchFamily="34" charset="-127"/>
              </a:rPr>
              <a:t>8</a:t>
            </a:r>
            <a:r>
              <a:rPr lang="ko-KR" altLang="en-US" b="1" dirty="0">
                <a:ea typeface="맑은 고딕" panose="020B0503020000020004" pitchFamily="34" charset="-127"/>
              </a:rPr>
              <a:t>월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사용자 피드백 반영</a:t>
            </a:r>
            <a:r>
              <a:rPr lang="en-US" altLang="ko-KR" b="1" dirty="0">
                <a:ea typeface="맑은 고딕" panose="020B0503020000020004" pitchFamily="34" charset="-127"/>
              </a:rPr>
              <a:t>: 2024</a:t>
            </a:r>
            <a:r>
              <a:rPr lang="ko-KR" altLang="en-US" b="1" dirty="0">
                <a:ea typeface="맑은 고딕" panose="020B0503020000020004" pitchFamily="34" charset="-127"/>
              </a:rPr>
              <a:t>년 </a:t>
            </a:r>
            <a:r>
              <a:rPr lang="en-US" altLang="ko-KR" b="1" dirty="0">
                <a:ea typeface="맑은 고딕" panose="020B0503020000020004" pitchFamily="34" charset="-127"/>
              </a:rPr>
              <a:t>9</a:t>
            </a:r>
            <a:r>
              <a:rPr lang="ko-KR" altLang="en-US" b="1" dirty="0">
                <a:ea typeface="맑은 고딕" panose="020B0503020000020004" pitchFamily="34" charset="-127"/>
              </a:rPr>
              <a:t>월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정식 출시</a:t>
            </a:r>
            <a:r>
              <a:rPr lang="en-US" altLang="ko-KR" b="1" dirty="0">
                <a:ea typeface="맑은 고딕" panose="020B0503020000020004" pitchFamily="34" charset="-127"/>
              </a:rPr>
              <a:t>: 2024</a:t>
            </a:r>
            <a:r>
              <a:rPr lang="ko-KR" altLang="en-US" b="1" dirty="0">
                <a:ea typeface="맑은 고딕" panose="020B0503020000020004" pitchFamily="34" charset="-127"/>
              </a:rPr>
              <a:t>년 </a:t>
            </a:r>
            <a:r>
              <a:rPr lang="en-US" altLang="ko-KR" b="1" dirty="0">
                <a:ea typeface="맑은 고딕" panose="020B0503020000020004" pitchFamily="34" charset="-127"/>
              </a:rPr>
              <a:t>11</a:t>
            </a:r>
            <a:r>
              <a:rPr lang="ko-KR" altLang="en-US" b="1" dirty="0">
                <a:ea typeface="맑은 고딕" panose="020B0503020000020004" pitchFamily="34" charset="-127"/>
              </a:rPr>
              <a:t>월</a:t>
            </a:r>
            <a:endParaRPr b="1" dirty="0">
              <a:ea typeface="맑은 고딕" panose="020B0503020000020004" pitchFamily="34" charset="-127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/>
              <a:t>도전</a:t>
            </a:r>
            <a:r>
              <a:rPr b="1" dirty="0"/>
              <a:t> </a:t>
            </a:r>
            <a:r>
              <a:rPr b="1" dirty="0" err="1"/>
              <a:t>과제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사용자 데이터의 정확한 분석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개인 맞춤형 루틴의 효과성 증명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사용자의 지속적인 참여 유도</a:t>
            </a:r>
            <a:endParaRPr b="1" dirty="0">
              <a:ea typeface="맑은 고딕" panose="020B0503020000020004" pitchFamily="34" charset="-127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해결 방안 및 계획</a:t>
            </a:r>
            <a:endParaRPr b="1" dirty="0">
              <a:ea typeface="맑은 고딕" panose="020B0503020000020004" pitchFamily="34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정확한 데이터 분석을 위한 알고리즘 개선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사용자 피드백 반영을 위한 소통창구 구현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커뮤니티 기능 추가를 통한 사용자 참여 유도</a:t>
            </a:r>
            <a:endParaRPr b="1" dirty="0"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746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/>
              <a:t>미래</a:t>
            </a:r>
            <a:r>
              <a:rPr b="1" dirty="0"/>
              <a:t> </a:t>
            </a:r>
            <a:r>
              <a:rPr b="1" dirty="0" err="1"/>
              <a:t>계획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향후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업데이트</a:t>
            </a:r>
            <a:r>
              <a:rPr b="1" dirty="0">
                <a:ea typeface="맑은 고딕" panose="020B0503020000020004" pitchFamily="34" charset="-127"/>
              </a:rPr>
              <a:t> 및 </a:t>
            </a:r>
            <a:r>
              <a:rPr b="1" dirty="0" err="1">
                <a:ea typeface="맑은 고딕" panose="020B0503020000020004" pitchFamily="34" charset="-127"/>
              </a:rPr>
              <a:t>기능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추가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계획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en-US" b="1" dirty="0">
                <a:ea typeface="맑은 고딕" panose="020B0503020000020004" pitchFamily="34" charset="-127"/>
              </a:rPr>
              <a:t>AI </a:t>
            </a:r>
            <a:r>
              <a:rPr lang="ko-KR" altLang="en-US" b="1" dirty="0">
                <a:ea typeface="맑은 고딕" panose="020B0503020000020004" pitchFamily="34" charset="-127"/>
              </a:rPr>
              <a:t>기반 코칭 기능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수영 기록 분석 기능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소셜 기능 추가</a:t>
            </a:r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장기적인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비전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수영 커뮤니티 플랫폼으로 성장</a:t>
            </a:r>
            <a:endParaRPr b="1" dirty="0">
              <a:ea typeface="맑은 고딕" panose="020B0503020000020004" pitchFamily="34" charset="-127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lang="ko-KR" altLang="en-US" sz="8000" b="1" dirty="0">
                <a:ea typeface="맑은 고딕" panose="020B0503020000020004" pitchFamily="34" charset="-127"/>
              </a:rPr>
              <a:t>감사합니다</a:t>
            </a:r>
            <a:endParaRPr sz="8000" b="1" dirty="0">
              <a:ea typeface="맑은 고딕" panose="020B0503020000020004" pitchFamily="34" charset="-127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A3C70AD-7685-4BE2-9A5F-878ADCADB4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9390" t="-12181" r="-18384" b="8849"/>
          <a:stretch/>
        </p:blipFill>
        <p:spPr>
          <a:xfrm>
            <a:off x="701549" y="541867"/>
            <a:ext cx="2570595" cy="2570595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018A7F8-C096-4958-9331-DB25E256FDA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2712" b="97458" l="2260" r="99153">
                        <a14:foregroundMark x1="34746" y1="71186" x2="15819" y2="82203"/>
                        <a14:foregroundMark x1="15819" y1="82203" x2="57345" y2="92373"/>
                        <a14:foregroundMark x1="57345" y1="92373" x2="85311" y2="88136"/>
                        <a14:foregroundMark x1="85311" y1="88136" x2="39548" y2="75636"/>
                        <a14:foregroundMark x1="78249" y1="82627" x2="88701" y2="80720"/>
                        <a14:foregroundMark x1="83898" y1="84746" x2="88983" y2="84534"/>
                        <a14:foregroundMark x1="72034" y1="87288" x2="19774" y2="80508"/>
                        <a14:foregroundMark x1="19774" y1="80508" x2="29661" y2="93220"/>
                        <a14:foregroundMark x1="55932" y1="86864" x2="79096" y2="82839"/>
                        <a14:foregroundMark x1="79096" y1="82839" x2="66384" y2="90890"/>
                        <a14:foregroundMark x1="71186" y1="90466" x2="96045" y2="84958"/>
                        <a14:foregroundMark x1="96045" y1="84958" x2="98588" y2="78602"/>
                        <a14:foregroundMark x1="98305" y1="78814" x2="99153" y2="78178"/>
                        <a14:foregroundMark x1="79944" y1="88771" x2="65254" y2="93644"/>
                        <a14:foregroundMark x1="28531" y1="91949" x2="8475" y2="82203"/>
                        <a14:foregroundMark x1="8475" y1="82203" x2="11299" y2="82203"/>
                        <a14:foregroundMark x1="9887" y1="80085" x2="38418" y2="91102"/>
                        <a14:foregroundMark x1="4520" y1="79873" x2="42655" y2="93220"/>
                        <a14:foregroundMark x1="42655" y1="93220" x2="61299" y2="93432"/>
                        <a14:foregroundMark x1="15537" y1="91314" x2="17797" y2="95339"/>
                        <a14:foregroundMark x1="8475" y1="90890" x2="2542" y2="88983"/>
                        <a14:foregroundMark x1="28814" y1="45763" x2="27684" y2="39195"/>
                        <a14:foregroundMark x1="29096" y1="48729" x2="26836" y2="40042"/>
                        <a14:foregroundMark x1="70621" y1="47881" x2="73164" y2="41314"/>
                        <a14:foregroundMark x1="51412" y1="12712" x2="43785" y2="13136"/>
                        <a14:foregroundMark x1="53390" y1="97458" x2="39266" y2="95975"/>
                        <a14:foregroundMark x1="56497" y1="79237" x2="54237" y2="76695"/>
                        <a14:backgroundMark x1="22034" y1="35593" x2="30791" y2="54025"/>
                        <a14:backgroundMark x1="30791" y1="54025" x2="23729" y2="63771"/>
                        <a14:backgroundMark x1="76836" y1="35169" x2="70621" y2="51695"/>
                        <a14:backgroundMark x1="70621" y1="51695" x2="81356" y2="39407"/>
                      </a14:backgroundRemoval>
                    </a14:imgEffect>
                  </a14:imgLayer>
                </a14:imgProps>
              </a:ext>
            </a:extLst>
          </a:blip>
          <a:srcRect l="-17390" t="-2626" r="-14918" b="3391"/>
          <a:stretch/>
        </p:blipFill>
        <p:spPr>
          <a:xfrm>
            <a:off x="4028324" y="580929"/>
            <a:ext cx="2570595" cy="2570595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0A42A05-3E5D-4DD9-AB44-5422FB7D8E0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700" b="98700" l="1467" r="98800">
                        <a14:foregroundMark x1="24605" y1="65916" x2="14133" y2="71700"/>
                        <a14:foregroundMark x1="33867" y1="60800" x2="29025" y2="63474"/>
                        <a14:foregroundMark x1="14133" y1="71700" x2="49200" y2="87400"/>
                        <a14:foregroundMark x1="49200" y1="87400" x2="78533" y2="86400"/>
                        <a14:foregroundMark x1="78533" y1="86400" x2="98000" y2="73600"/>
                        <a14:foregroundMark x1="98000" y1="73600" x2="72133" y2="67200"/>
                        <a14:foregroundMark x1="72133" y1="67200" x2="40933" y2="66200"/>
                        <a14:foregroundMark x1="40933" y1="66200" x2="34400" y2="60800"/>
                        <a14:foregroundMark x1="74667" y1="75800" x2="72133" y2="76700"/>
                        <a14:foregroundMark x1="73867" y1="77600" x2="98800" y2="83700"/>
                        <a14:foregroundMark x1="98800" y1="83700" x2="73467" y2="74800"/>
                        <a14:foregroundMark x1="51733" y1="80900" x2="14533" y2="79500"/>
                        <a14:foregroundMark x1="14533" y1="79500" x2="37067" y2="76600"/>
                        <a14:foregroundMark x1="55467" y1="84700" x2="50667" y2="82700"/>
                        <a14:foregroundMark x1="89200" y1="89500" x2="88933" y2="89500"/>
                        <a14:foregroundMark x1="88667" y1="89400" x2="95200" y2="87300"/>
                        <a14:foregroundMark x1="83867" y1="88700" x2="68800" y2="88400"/>
                        <a14:foregroundMark x1="51867" y1="79000" x2="43600" y2="74100"/>
                        <a14:foregroundMark x1="56933" y1="71700" x2="56533" y2="76400"/>
                        <a14:foregroundMark x1="16400" y1="69300" x2="1467" y2="80000"/>
                        <a14:foregroundMark x1="33067" y1="81100" x2="4000" y2="79200"/>
                        <a14:foregroundMark x1="4000" y1="79200" x2="21200" y2="89300"/>
                        <a14:foregroundMark x1="28400" y1="87300" x2="66800" y2="87800"/>
                        <a14:foregroundMark x1="66800" y1="87800" x2="68533" y2="87800"/>
                        <a14:foregroundMark x1="28800" y1="87000" x2="66933" y2="88700"/>
                        <a14:foregroundMark x1="63600" y1="91600" x2="28400" y2="91000"/>
                        <a14:foregroundMark x1="28400" y1="91000" x2="54800" y2="91100"/>
                        <a14:foregroundMark x1="54800" y1="91100" x2="86667" y2="89600"/>
                        <a14:foregroundMark x1="86667" y1="89600" x2="97067" y2="89700"/>
                        <a14:foregroundMark x1="23333" y1="89000" x2="76267" y2="91500"/>
                        <a14:foregroundMark x1="76267" y1="91500" x2="28267" y2="88100"/>
                        <a14:foregroundMark x1="28267" y1="88100" x2="60400" y2="88800"/>
                        <a14:foregroundMark x1="60400" y1="88800" x2="27467" y2="89700"/>
                        <a14:foregroundMark x1="27467" y1="89700" x2="54533" y2="90400"/>
                        <a14:foregroundMark x1="54533" y1="90400" x2="49733" y2="90500"/>
                        <a14:foregroundMark x1="11200" y1="90000" x2="15333" y2="90400"/>
                        <a14:foregroundMark x1="23600" y1="91700" x2="32667" y2="93200"/>
                        <a14:foregroundMark x1="32267" y1="99400" x2="1600" y2="96000"/>
                        <a14:foregroundMark x1="1600" y1="96000" x2="34267" y2="98700"/>
                        <a14:backgroundMark x1="24400" y1="64900" x2="28000" y2="62500"/>
                        <a14:backgroundMark x1="27867" y1="63600" x2="23733" y2="65200"/>
                        <a14:backgroundMark x1="28667" y1="63200" x2="26933" y2="64000"/>
                      </a14:backgroundRemoval>
                    </a14:imgEffect>
                  </a14:imgLayer>
                </a14:imgProps>
              </a:ext>
            </a:extLst>
          </a:blip>
          <a:srcRect l="-17345" t="-8659" r="-15990" b="8659"/>
          <a:stretch/>
        </p:blipFill>
        <p:spPr>
          <a:xfrm>
            <a:off x="7190316" y="472018"/>
            <a:ext cx="2570594" cy="2570594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E0BC029-E1DC-46CC-AB74-0CA4E58AF3C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6000" b="98917" l="3056" r="97056">
                        <a14:foregroundMark x1="73333" y1="80500" x2="65222" y2="79208"/>
                        <a14:foregroundMark x1="68222" y1="72333" x2="98778" y2="77500"/>
                        <a14:foregroundMark x1="98778" y1="77500" x2="75500" y2="90333"/>
                        <a14:foregroundMark x1="75500" y1="90333" x2="38833" y2="89917"/>
                        <a14:foregroundMark x1="38833" y1="89917" x2="10667" y2="97000"/>
                        <a14:foregroundMark x1="10667" y1="97000" x2="12556" y2="78083"/>
                        <a14:foregroundMark x1="12556" y1="78083" x2="13167" y2="83750"/>
                        <a14:foregroundMark x1="13944" y1="88417" x2="3111" y2="86250"/>
                        <a14:foregroundMark x1="28556" y1="87958" x2="28111" y2="86500"/>
                        <a14:foregroundMark x1="13389" y1="75917" x2="39556" y2="78833"/>
                        <a14:foregroundMark x1="39556" y1="78833" x2="15444" y2="87792"/>
                        <a14:foregroundMark x1="15444" y1="87792" x2="13222" y2="77167"/>
                        <a14:foregroundMark x1="20611" y1="99750" x2="76500" y2="97375"/>
                        <a14:foregroundMark x1="76500" y1="97375" x2="99389" y2="86625"/>
                        <a14:foregroundMark x1="99389" y1="86625" x2="9611" y2="88500"/>
                        <a14:foregroundMark x1="9611" y1="88500" x2="27000" y2="98958"/>
                        <a14:foregroundMark x1="91000" y1="76375" x2="94556" y2="98958"/>
                        <a14:foregroundMark x1="94556" y1="98958" x2="97056" y2="89583"/>
                        <a14:foregroundMark x1="61222" y1="10583" x2="38833" y2="10833"/>
                        <a14:foregroundMark x1="50444" y1="10750" x2="56111" y2="10458"/>
                        <a14:foregroundMark x1="49778" y1="10250" x2="50611" y2="10000"/>
                        <a14:foregroundMark x1="60643" y1="9873" x2="60667" y2="10000"/>
                        <a14:foregroundMark x1="51444" y1="10875" x2="59833" y2="10250"/>
                        <a14:foregroundMark x1="63556" y1="13833" x2="41088" y2="8842"/>
                        <a14:foregroundMark x1="41641" y1="8880" x2="70389" y2="14458"/>
                        <a14:foregroundMark x1="52000" y1="12167" x2="60500" y2="13083"/>
                        <a14:foregroundMark x1="48889" y1="9250" x2="58056" y2="10500"/>
                        <a14:foregroundMark x1="50944" y1="10583" x2="66430" y2="11790"/>
                        <a14:foregroundMark x1="51611" y1="12500" x2="53444" y2="15125"/>
                        <a14:foregroundMark x1="55389" y1="8917" x2="55389" y2="9292"/>
                        <a14:foregroundMark x1="56500" y1="9458" x2="56278" y2="8417"/>
                        <a14:foregroundMark x1="61000" y1="9875" x2="49056" y2="8250"/>
                        <a14:foregroundMark x1="54278" y1="8250" x2="58667" y2="9125"/>
                        <a14:foregroundMark x1="56833" y1="8667" x2="60222" y2="9292"/>
                        <a14:backgroundMark x1="75222" y1="13792" x2="68056" y2="11417"/>
                        <a14:backgroundMark x1="53000" y1="6417" x2="41889" y2="6292"/>
                        <a14:backgroundMark x1="38278" y1="8083" x2="39833" y2="8167"/>
                        <a14:backgroundMark x1="52111" y1="6042" x2="53611" y2="5917"/>
                        <a14:backgroundMark x1="60587" y1="8928" x2="70444" y2="9708"/>
                        <a14:backgroundMark x1="41500" y1="7417" x2="48865" y2="8000"/>
                        <a14:backgroundMark x1="70444" y1="9708" x2="68333" y2="11625"/>
                        <a14:backgroundMark x1="74833" y1="12250" x2="75556" y2="13417"/>
                        <a14:backgroundMark x1="74056" y1="11792" x2="72944" y2="11958"/>
                        <a14:backgroundMark x1="67722" y1="10125" x2="68444" y2="11458"/>
                        <a14:backgroundMark x1="53778" y1="5833" x2="55722" y2="6083"/>
                        <a14:backgroundMark x1="56611" y1="6167" x2="56944" y2="5917"/>
                        <a14:backgroundMark x1="39278" y1="8250" x2="39667" y2="8167"/>
                        <a14:backgroundMark x1="68000" y1="12208" x2="71111" y2="12667"/>
                        <a14:backgroundMark x1="57833" y1="6000" x2="55611" y2="5500"/>
                        <a14:backgroundMark x1="68556" y1="10375" x2="68444" y2="11208"/>
                        <a14:backgroundMark x1="68000" y1="11042" x2="67500" y2="11375"/>
                        <a14:backgroundMark x1="67167" y1="11208" x2="68333" y2="11708"/>
                        <a14:backgroundMark x1="40000" y1="7083" x2="38833" y2="7333"/>
                        <a14:backgroundMark x1="40111" y1="8083" x2="39500" y2="8417"/>
                        <a14:backgroundMark x1="39500" y1="8500" x2="40778" y2="8250"/>
                        <a14:backgroundMark x1="41111" y1="8333" x2="40556" y2="8417"/>
                      </a14:backgroundRemoval>
                    </a14:imgEffect>
                  </a14:imgLayer>
                </a14:imgProps>
              </a:ext>
            </a:extLst>
          </a:blip>
          <a:srcRect l="-21303" t="-7866" r="-19052" b="2600"/>
          <a:stretch/>
        </p:blipFill>
        <p:spPr>
          <a:xfrm flipH="1">
            <a:off x="2255649" y="3429000"/>
            <a:ext cx="2570594" cy="2570594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70501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/>
              <a:t>소개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740441"/>
          </a:xfrm>
        </p:spPr>
        <p:txBody>
          <a:bodyPr>
            <a:noAutofit/>
          </a:bodyPr>
          <a:lstStyle/>
          <a:p>
            <a:endParaRPr dirty="0"/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/>
              <a:t>팀 </a:t>
            </a:r>
            <a:r>
              <a:rPr b="1" dirty="0" err="1"/>
              <a:t>소개</a:t>
            </a:r>
            <a:endParaRPr lang="en-US" b="1" dirty="0"/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/>
              <a:t>이정민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팀장</a:t>
            </a:r>
            <a:r>
              <a:rPr lang="en-US" altLang="ko-KR" dirty="0"/>
              <a:t>, </a:t>
            </a:r>
            <a:r>
              <a:rPr lang="ko-KR" altLang="en-US" dirty="0"/>
              <a:t>메인 기능</a:t>
            </a:r>
            <a:r>
              <a:rPr lang="en-US" altLang="ko-KR" dirty="0"/>
              <a:t> </a:t>
            </a:r>
            <a:r>
              <a:rPr lang="ko-KR" altLang="en-US" dirty="0"/>
              <a:t>구현 </a:t>
            </a:r>
            <a:r>
              <a:rPr lang="en-US" altLang="ko-KR" dirty="0"/>
              <a:t>(level test, routine), </a:t>
            </a:r>
            <a:r>
              <a:rPr lang="ko-KR" altLang="en-US" dirty="0"/>
              <a:t>데이터 구축</a:t>
            </a:r>
            <a:endParaRPr lang="en-US" altLang="ko-KR" dirty="0"/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/>
              <a:t>백정훈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데이터 분석 및 보고서 작성</a:t>
            </a:r>
            <a:endParaRPr lang="en-US" altLang="ko-KR" dirty="0"/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/>
              <a:t>김상협</a:t>
            </a:r>
            <a:r>
              <a:rPr lang="ko-KR" altLang="en-US" dirty="0"/>
              <a:t> </a:t>
            </a:r>
            <a:r>
              <a:rPr lang="en-US" altLang="ko-KR" dirty="0"/>
              <a:t>: Android </a:t>
            </a:r>
            <a:r>
              <a:rPr lang="ko-KR" altLang="en-US" dirty="0"/>
              <a:t>앱을 통한 </a:t>
            </a:r>
            <a:r>
              <a:rPr lang="en-US" altLang="ko-KR" dirty="0" err="1"/>
              <a:t>HealthConnect</a:t>
            </a:r>
            <a:r>
              <a:rPr lang="en-US" altLang="ko-KR" dirty="0"/>
              <a:t> API</a:t>
            </a:r>
            <a:r>
              <a:rPr lang="ko-KR" altLang="en-US" dirty="0"/>
              <a:t> 연동</a:t>
            </a:r>
            <a:r>
              <a:rPr lang="en-US" altLang="ko-KR" dirty="0"/>
              <a:t>, </a:t>
            </a:r>
          </a:p>
          <a:p>
            <a:pPr marL="457200" lvl="1" indent="0">
              <a:spcAft>
                <a:spcPts val="1400"/>
              </a:spcAft>
              <a:buNone/>
              <a:defRPr sz="2400">
                <a:solidFill>
                  <a:srgbClr val="000000"/>
                </a:solidFill>
              </a:defRPr>
            </a:pPr>
            <a:r>
              <a:rPr lang="en-US" altLang="ko-KR" dirty="0"/>
              <a:t>			</a:t>
            </a:r>
            <a:r>
              <a:rPr lang="ko-KR" altLang="en-US" dirty="0"/>
              <a:t>클라우드 배포 담당</a:t>
            </a:r>
            <a:r>
              <a:rPr lang="en-US" altLang="ko-KR" dirty="0"/>
              <a:t>, level test </a:t>
            </a:r>
            <a:r>
              <a:rPr lang="ko-KR" altLang="en-US" dirty="0"/>
              <a:t>기능 구현</a:t>
            </a:r>
            <a:r>
              <a:rPr lang="en-US" altLang="ko-KR" dirty="0"/>
              <a:t>,</a:t>
            </a:r>
          </a:p>
          <a:p>
            <a:pPr marL="457200" lvl="1" indent="0">
              <a:spcAft>
                <a:spcPts val="1400"/>
              </a:spcAft>
              <a:buNone/>
              <a:defRPr sz="2400">
                <a:solidFill>
                  <a:srgbClr val="000000"/>
                </a:solidFill>
              </a:defRPr>
            </a:pPr>
            <a:r>
              <a:rPr lang="en-US" altLang="ko-KR" dirty="0"/>
              <a:t>			Google </a:t>
            </a:r>
            <a:r>
              <a:rPr lang="en-US" altLang="ko-KR" dirty="0" err="1"/>
              <a:t>oAuth</a:t>
            </a:r>
            <a:r>
              <a:rPr lang="en-US" altLang="ko-KR" dirty="0"/>
              <a:t> Login </a:t>
            </a:r>
            <a:r>
              <a:rPr lang="ko-KR" altLang="en-US" dirty="0"/>
              <a:t>기능 구현</a:t>
            </a:r>
            <a:endParaRPr lang="en-US" altLang="ko-KR" dirty="0"/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/>
              <a:t>김수빈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프론트엔드</a:t>
            </a:r>
            <a:r>
              <a:rPr lang="ko-KR" altLang="en-US" dirty="0"/>
              <a:t> 설계 및 개발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/>
              <a:t>소개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b="1" dirty="0"/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프로젝트의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목적</a:t>
            </a:r>
            <a:endParaRPr lang="en-US" b="1" dirty="0">
              <a:ea typeface="맑은 고딕" panose="020B0503020000020004" pitchFamily="34" charset="-127"/>
            </a:endParaRPr>
          </a:p>
          <a:p>
            <a:pPr marL="457200" lvl="1" indent="0">
              <a:spcAft>
                <a:spcPts val="1400"/>
              </a:spcAft>
              <a:buNone/>
              <a:defRPr sz="2400">
                <a:solidFill>
                  <a:srgbClr val="000000"/>
                </a:solidFill>
              </a:defRPr>
            </a:pPr>
            <a:r>
              <a:rPr lang="en-US" altLang="ko-KR" b="1" dirty="0">
                <a:ea typeface="맑은 고딕" panose="020B0503020000020004" pitchFamily="34" charset="-127"/>
              </a:rPr>
              <a:t>: </a:t>
            </a:r>
            <a:r>
              <a:rPr lang="ko-KR" altLang="en-US" b="1" dirty="0">
                <a:ea typeface="맑은 고딕" panose="020B0503020000020004" pitchFamily="34" charset="-127"/>
              </a:rPr>
              <a:t>사용자의 수영 레벨을 정밀하게 평가하고</a:t>
            </a:r>
            <a:r>
              <a:rPr lang="en-US" altLang="ko-KR" b="1" dirty="0">
                <a:ea typeface="맑은 고딕" panose="020B0503020000020004" pitchFamily="34" charset="-127"/>
              </a:rPr>
              <a:t>, </a:t>
            </a:r>
          </a:p>
          <a:p>
            <a:pPr marL="457200" lvl="1" indent="0">
              <a:spcAft>
                <a:spcPts val="1400"/>
              </a:spcAft>
              <a:buNone/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개인 맞춤형 루틴을 제공하여 수영 능력을 향상시키는 데 기여</a:t>
            </a:r>
            <a:endParaRPr lang="en-US" b="1" dirty="0"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9723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/>
              <a:t>프로젝트</a:t>
            </a:r>
            <a:r>
              <a:rPr b="1" dirty="0"/>
              <a:t> </a:t>
            </a:r>
            <a:r>
              <a:rPr b="1" dirty="0" err="1"/>
              <a:t>배경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수영의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인기와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필요성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수영은 전신 운동으로 건강에 매우 유익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다양한 연령층에서 수영의 인기가 증가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관절에 무리가 가지 않아 재활운동으로 효과적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endParaRPr b="1" dirty="0">
              <a:ea typeface="맑은 고딕" panose="020B0503020000020004" pitchFamily="34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/>
              <a:t>프로젝트</a:t>
            </a:r>
            <a:r>
              <a:rPr b="1" dirty="0"/>
              <a:t> </a:t>
            </a:r>
            <a:r>
              <a:rPr b="1" dirty="0" err="1"/>
              <a:t>배경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현재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시장에서의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유사</a:t>
            </a:r>
            <a:r>
              <a:rPr b="1" dirty="0">
                <a:ea typeface="맑은 고딕" panose="020B0503020000020004" pitchFamily="34" charset="-127"/>
              </a:rPr>
              <a:t> 앱 </a:t>
            </a:r>
            <a:r>
              <a:rPr b="1" dirty="0" err="1">
                <a:ea typeface="맑은 고딕" panose="020B0503020000020004" pitchFamily="34" charset="-127"/>
              </a:rPr>
              <a:t>분석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기존 유사 앱은 모두 영어로 제공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한글 번역을 지원하지 않음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외국인 기준의 </a:t>
            </a:r>
            <a:r>
              <a:rPr lang="en-US" altLang="ko-KR" b="1" dirty="0">
                <a:ea typeface="맑은 고딕" panose="020B0503020000020004" pitchFamily="34" charset="-127"/>
              </a:rPr>
              <a:t>UI/UX</a:t>
            </a:r>
            <a:r>
              <a:rPr lang="ko-KR" altLang="en-US" b="1" dirty="0">
                <a:ea typeface="맑은 고딕" panose="020B0503020000020004" pitchFamily="34" charset="-127"/>
              </a:rPr>
              <a:t>로 국내 사용자 적응 어려움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en-US" altLang="ko-KR" b="1" dirty="0">
                <a:ea typeface="맑은 고딕" panose="020B0503020000020004" pitchFamily="34" charset="-127"/>
              </a:rPr>
              <a:t>Swim Tutor</a:t>
            </a:r>
            <a:r>
              <a:rPr lang="ko-KR" altLang="en-US" b="1" dirty="0">
                <a:ea typeface="맑은 고딕" panose="020B0503020000020004" pitchFamily="34" charset="-127"/>
              </a:rPr>
              <a:t>는 한국어 지원 및 국내 사용자 친화적인 </a:t>
            </a:r>
            <a:r>
              <a:rPr lang="en-US" altLang="ko-KR" b="1" dirty="0">
                <a:ea typeface="맑은 고딕" panose="020B0503020000020004" pitchFamily="34" charset="-127"/>
              </a:rPr>
              <a:t>UI/UX </a:t>
            </a:r>
            <a:r>
              <a:rPr lang="ko-KR" altLang="en-US" b="1" dirty="0">
                <a:ea typeface="맑은 고딕" panose="020B0503020000020004" pitchFamily="34" charset="-127"/>
              </a:rPr>
              <a:t>제공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endParaRPr b="1" dirty="0"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5280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b="1" dirty="0" err="1"/>
              <a:t>프로젝트</a:t>
            </a:r>
            <a:r>
              <a:rPr b="1" dirty="0"/>
              <a:t> </a:t>
            </a:r>
            <a:r>
              <a:rPr b="1" dirty="0" err="1"/>
              <a:t>배경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프로젝트의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목표와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기대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효과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사용자의 수영 레벨에 맞춘 루틴 제공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실시간 건강 데이터 연동으로 맞춤형 피드백 제공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사용자 만족도 증대 및 커뮤니티 형성</a:t>
            </a:r>
            <a:endParaRPr b="1" dirty="0">
              <a:ea typeface="맑은 고딕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0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lang="en-US" b="1" dirty="0">
                <a:ea typeface="맑은 고딕" panose="020B0503020000020004" pitchFamily="34" charset="-127"/>
              </a:rPr>
              <a:t>[Feature 1]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lang="ko-KR" altLang="en-US" b="1" dirty="0">
                <a:ea typeface="맑은 고딕" panose="020B0503020000020004" pitchFamily="34" charset="-127"/>
              </a:rPr>
              <a:t>수영 레벨 확인</a:t>
            </a:r>
            <a:endParaRPr b="1" dirty="0">
              <a:ea typeface="맑은 고딕" panose="020B0503020000020004" pitchFamily="34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en-US" altLang="ko-KR" b="1" dirty="0">
                <a:ea typeface="맑은 고딕" panose="020B0503020000020004" pitchFamily="34" charset="-127"/>
              </a:rPr>
              <a:t>3</a:t>
            </a:r>
            <a:r>
              <a:rPr lang="ko-KR" altLang="en-US" b="1" dirty="0">
                <a:ea typeface="맑은 고딕" panose="020B0503020000020004" pitchFamily="34" charset="-127"/>
              </a:rPr>
              <a:t>개의 레벨</a:t>
            </a:r>
            <a:r>
              <a:rPr lang="en-US" altLang="ko-KR" b="1" dirty="0">
                <a:ea typeface="맑은 고딕" panose="020B0503020000020004" pitchFamily="34" charset="-127"/>
              </a:rPr>
              <a:t>(</a:t>
            </a:r>
            <a:r>
              <a:rPr lang="ko-KR" altLang="en-US" b="1" dirty="0">
                <a:ea typeface="맑은 고딕" panose="020B0503020000020004" pitchFamily="34" charset="-127"/>
              </a:rPr>
              <a:t>초급</a:t>
            </a:r>
            <a:r>
              <a:rPr lang="en-US" altLang="ko-KR" b="1" dirty="0">
                <a:ea typeface="맑은 고딕" panose="020B0503020000020004" pitchFamily="34" charset="-127"/>
              </a:rPr>
              <a:t>, </a:t>
            </a:r>
            <a:r>
              <a:rPr lang="ko-KR" altLang="en-US" b="1" dirty="0">
                <a:ea typeface="맑은 고딕" panose="020B0503020000020004" pitchFamily="34" charset="-127"/>
              </a:rPr>
              <a:t>중급</a:t>
            </a:r>
            <a:r>
              <a:rPr lang="en-US" altLang="ko-KR" b="1" dirty="0">
                <a:ea typeface="맑은 고딕" panose="020B0503020000020004" pitchFamily="34" charset="-127"/>
              </a:rPr>
              <a:t>, </a:t>
            </a:r>
            <a:r>
              <a:rPr lang="ko-KR" altLang="en-US" b="1" dirty="0">
                <a:ea typeface="맑은 고딕" panose="020B0503020000020004" pitchFamily="34" charset="-127"/>
              </a:rPr>
              <a:t>상급</a:t>
            </a:r>
            <a:r>
              <a:rPr lang="en-US" altLang="ko-KR" b="1" dirty="0">
                <a:ea typeface="맑은 고딕" panose="020B0503020000020004" pitchFamily="34" charset="-127"/>
              </a:rPr>
              <a:t>)</a:t>
            </a:r>
            <a:r>
              <a:rPr lang="ko-KR" altLang="en-US" b="1" dirty="0">
                <a:ea typeface="맑은 고딕" panose="020B0503020000020004" pitchFamily="34" charset="-127"/>
              </a:rPr>
              <a:t>로 분류</a:t>
            </a:r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>
                <a:ea typeface="맑은 고딕" panose="020B0503020000020004" pitchFamily="34" charset="-127"/>
              </a:rPr>
              <a:t>레벨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체크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방식</a:t>
            </a:r>
            <a:r>
              <a:rPr lang="en-US" b="1" dirty="0">
                <a:ea typeface="맑은 고딕" panose="020B0503020000020004" pitchFamily="34" charset="-127"/>
              </a:rPr>
              <a:t>:</a:t>
            </a:r>
            <a:r>
              <a:rPr b="1" dirty="0">
                <a:ea typeface="맑은 고딕" panose="020B0503020000020004" pitchFamily="34" charset="-127"/>
              </a:rPr>
              <a:t> </a:t>
            </a:r>
            <a:r>
              <a:rPr b="1" dirty="0" err="1">
                <a:ea typeface="맑은 고딕" panose="020B0503020000020004" pitchFamily="34" charset="-127"/>
              </a:rPr>
              <a:t>설문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장거리 기록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단거리 기록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사용 가능 기술</a:t>
            </a:r>
            <a:endParaRPr lang="en-US" b="1" dirty="0">
              <a:ea typeface="맑은 고딕" panose="020B0503020000020004" pitchFamily="34" charset="-12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lang="en-US" b="1" dirty="0">
                <a:ea typeface="맑은 고딕" panose="020B0503020000020004" pitchFamily="34" charset="-127"/>
              </a:rPr>
              <a:t>[</a:t>
            </a:r>
            <a:r>
              <a:rPr b="1" dirty="0">
                <a:ea typeface="맑은 고딕" panose="020B0503020000020004" pitchFamily="34" charset="-127"/>
              </a:rPr>
              <a:t>Features 2</a:t>
            </a:r>
            <a:r>
              <a:rPr lang="en-US" b="1" dirty="0">
                <a:ea typeface="맑은 고딕" panose="020B0503020000020004" pitchFamily="34" charset="-127"/>
              </a:rPr>
              <a:t>] </a:t>
            </a:r>
            <a:r>
              <a:rPr lang="ko-KR" altLang="en-US" b="1" dirty="0">
                <a:ea typeface="맑은 고딕" panose="020B0503020000020004" pitchFamily="34" charset="-127"/>
              </a:rPr>
              <a:t>사용자 맞춤형 루틴</a:t>
            </a:r>
            <a:endParaRPr b="1" dirty="0">
              <a:ea typeface="맑은 고딕" panose="020B0503020000020004" pitchFamily="34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사용자 레벨에 따른 훈련 난이도 고려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워밍업</a:t>
            </a:r>
            <a:r>
              <a:rPr lang="en-US" altLang="ko-KR" b="1" dirty="0">
                <a:ea typeface="맑은 고딕" panose="020B0503020000020004" pitchFamily="34" charset="-127"/>
              </a:rPr>
              <a:t>/</a:t>
            </a:r>
            <a:r>
              <a:rPr lang="ko-KR" altLang="en-US" b="1" dirty="0">
                <a:ea typeface="맑은 고딕" panose="020B0503020000020004" pitchFamily="34" charset="-127"/>
              </a:rPr>
              <a:t>코어</a:t>
            </a:r>
            <a:r>
              <a:rPr lang="en-US" altLang="ko-KR" b="1" dirty="0">
                <a:ea typeface="맑은 고딕" panose="020B0503020000020004" pitchFamily="34" charset="-127"/>
              </a:rPr>
              <a:t>/</a:t>
            </a:r>
            <a:r>
              <a:rPr lang="ko-KR" altLang="en-US" b="1" dirty="0" err="1">
                <a:ea typeface="맑은 고딕" panose="020B0503020000020004" pitchFamily="34" charset="-127"/>
              </a:rPr>
              <a:t>쿨다운</a:t>
            </a:r>
            <a:r>
              <a:rPr lang="ko-KR" altLang="en-US" b="1" dirty="0">
                <a:ea typeface="맑은 고딕" panose="020B0503020000020004" pitchFamily="34" charset="-127"/>
              </a:rPr>
              <a:t> 세션으로 나누어 부상위험 감소</a:t>
            </a:r>
            <a:endParaRPr lang="en-US" altLang="ko-KR" b="1" dirty="0">
              <a:ea typeface="맑은 고딕" panose="020B0503020000020004" pitchFamily="34" charset="-127"/>
            </a:endParaRPr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lang="ko-KR" altLang="en-US" b="1" dirty="0">
                <a:ea typeface="맑은 고딕" panose="020B0503020000020004" pitchFamily="34" charset="-127"/>
              </a:rPr>
              <a:t>루틴 수정 및 삭제 기능</a:t>
            </a:r>
            <a:endParaRPr lang="en-US" b="1" dirty="0">
              <a:ea typeface="맑은 고딕" panose="020B0503020000020004" pitchFamily="34" charset="-127"/>
            </a:endParaRPr>
          </a:p>
          <a:p>
            <a:pPr lvl="1"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endParaRPr b="1" dirty="0">
              <a:ea typeface="맑은 고딕" panose="020B0503020000020004" pitchFamily="34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B0084"/>
                </a:solidFill>
              </a:defRPr>
            </a:pPr>
            <a:r>
              <a:rPr lang="en-US" b="1" dirty="0">
                <a:ea typeface="맑은 고딕" panose="020B0503020000020004" pitchFamily="34" charset="-127"/>
              </a:rPr>
              <a:t>[</a:t>
            </a:r>
            <a:r>
              <a:rPr b="1" dirty="0">
                <a:ea typeface="맑은 고딕" panose="020B0503020000020004" pitchFamily="34" charset="-127"/>
              </a:rPr>
              <a:t>Features 3</a:t>
            </a:r>
            <a:r>
              <a:rPr lang="en-US" b="1" dirty="0">
                <a:ea typeface="맑은 고딕" panose="020B0503020000020004" pitchFamily="34" charset="-127"/>
              </a:rPr>
              <a:t>] </a:t>
            </a:r>
            <a:r>
              <a:rPr lang="ko-KR" altLang="en-US" b="1" dirty="0">
                <a:ea typeface="맑은 고딕" panose="020B0503020000020004" pitchFamily="34" charset="-127"/>
              </a:rPr>
              <a:t>추가 기능</a:t>
            </a:r>
            <a:endParaRPr b="1" dirty="0">
              <a:ea typeface="맑은 고딕" panose="020B0503020000020004" pitchFamily="34" charset="-127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b="1" dirty="0"/>
          </a:p>
          <a:p>
            <a:pPr>
              <a:spcAft>
                <a:spcPts val="1400"/>
              </a:spcAft>
              <a:defRPr sz="2400">
                <a:solidFill>
                  <a:srgbClr val="000000"/>
                </a:solidFill>
              </a:defRPr>
            </a:pPr>
            <a:r>
              <a:rPr b="1" dirty="0" err="1"/>
              <a:t>건강</a:t>
            </a:r>
            <a:r>
              <a:rPr b="1" dirty="0"/>
              <a:t> </a:t>
            </a:r>
            <a:r>
              <a:rPr b="1" dirty="0" err="1"/>
              <a:t>데이터</a:t>
            </a:r>
            <a:r>
              <a:rPr b="1" dirty="0"/>
              <a:t> </a:t>
            </a:r>
            <a:r>
              <a:rPr b="1" dirty="0" err="1"/>
              <a:t>연동</a:t>
            </a:r>
            <a:r>
              <a:rPr b="1" dirty="0"/>
              <a:t> (</a:t>
            </a:r>
            <a:r>
              <a:rPr b="1" dirty="0" err="1"/>
              <a:t>HealthConnect</a:t>
            </a:r>
            <a:r>
              <a:rPr b="1" dirty="0"/>
              <a:t> API)</a:t>
            </a:r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맑은 고딕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그물">
  <a:themeElements>
    <a:clrScheme name="그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그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그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2131</TotalTime>
  <Words>478</Words>
  <Application>Microsoft Office PowerPoint</Application>
  <PresentationFormat>와이드스크린</PresentationFormat>
  <Paragraphs>110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맑은 고딕</vt:lpstr>
      <vt:lpstr>Arial</vt:lpstr>
      <vt:lpstr>Century Gothic</vt:lpstr>
      <vt:lpstr>Office Theme</vt:lpstr>
      <vt:lpstr>그물</vt:lpstr>
      <vt:lpstr>Swim Strategy Aqua Mentor</vt:lpstr>
      <vt:lpstr>소개</vt:lpstr>
      <vt:lpstr>소개</vt:lpstr>
      <vt:lpstr>프로젝트 배경</vt:lpstr>
      <vt:lpstr>프로젝트 배경</vt:lpstr>
      <vt:lpstr>프로젝트 배경</vt:lpstr>
      <vt:lpstr>[Feature 1] 수영 레벨 확인</vt:lpstr>
      <vt:lpstr>[Features 2] 사용자 맞춤형 루틴</vt:lpstr>
      <vt:lpstr>[Features 3] 추가 기능</vt:lpstr>
      <vt:lpstr>기술 스택 및 개발 과정</vt:lpstr>
      <vt:lpstr>기술 스택 및 개발 과정</vt:lpstr>
      <vt:lpstr>프로젝트 진행 상황</vt:lpstr>
      <vt:lpstr>도전 과제</vt:lpstr>
      <vt:lpstr>해결 방안 및 계획</vt:lpstr>
      <vt:lpstr>미래 계획</vt:lpstr>
      <vt:lpstr>감사합니다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Swim Tutor</dc:title>
  <dc:subject/>
  <dc:creator>이정민</dc:creator>
  <cp:keywords/>
  <dc:description>generated using python-pptx</dc:description>
  <cp:lastModifiedBy>이 정민</cp:lastModifiedBy>
  <cp:revision>30</cp:revision>
  <dcterms:created xsi:type="dcterms:W3CDTF">2013-01-27T09:14:16Z</dcterms:created>
  <dcterms:modified xsi:type="dcterms:W3CDTF">2024-08-05T07:42:16Z</dcterms:modified>
  <cp:category/>
</cp:coreProperties>
</file>

<file path=docProps/thumbnail.jpeg>
</file>